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7" r:id="rId54"/>
    <p:sldId id="309" r:id="rId5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İRİŞ" id="{E65919D7-4BBF-47B4-A66F-292DBB1E4292}">
          <p14:sldIdLst>
            <p14:sldId id="256"/>
            <p14:sldId id="257"/>
            <p14:sldId id="258"/>
            <p14:sldId id="262"/>
            <p14:sldId id="263"/>
            <p14:sldId id="259"/>
            <p14:sldId id="260"/>
            <p14:sldId id="261"/>
            <p14:sldId id="264"/>
            <p14:sldId id="265"/>
          </p14:sldIdLst>
        </p14:section>
        <p14:section name="OLUŞTURMA VE BİÇİMLENDİRME İŞLEMLERİ" id="{88FD55E0-504C-4C8C-9D4E-F364EF1CBDE4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ELEMAN İŞLEMLERİ - GİRİŞ" id="{B526CF1A-8B2C-4AA3-B4F8-643A8AACB5E5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MATEMATİKSEL İŞLEMLER" id="{4A850976-A459-49A9-BBB4-60AA360D215A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cheatsheet araştır googledan lazım olursa" id="{8DC1CB83-73C9-43A1-B29D-7EC9CA39228A}">
          <p14:sldIdLst>
            <p14:sldId id="306"/>
          </p14:sldIdLst>
        </p14:section>
        <p14:section name="İki Bilinmeyenli Denklem Çözümü" id="{8A47407E-7534-46F2-A1B2-7B368B991455}">
          <p14:sldIdLst>
            <p14:sldId id="308"/>
            <p14:sldId id="307"/>
          </p14:sldIdLst>
        </p14:section>
        <p14:section name="SON" id="{EC17F63C-74CA-4574-9CE9-A709CC6FC4D3}">
          <p14:sldIdLst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B935A7-B4CE-475D-A879-DBD2E13DE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5DA8B8C-6AD8-4F01-A21E-AFB0DF22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D1BB8E8-391B-4DBD-BAA8-93253385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11D5C6-5FD7-4A8D-8E82-BF8EC6F3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075712-71AA-4F99-9898-C7B5D2C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41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8003A9-1F6A-42C3-8E54-DC34AC51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C5BEA6A-1B1A-416A-A8C3-0696DCB3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935DCD-9019-4D19-BC19-0064FE8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FF8A0B-AE71-497B-B3E3-9AF65BD4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CA13ED-3F41-4889-8AAC-3D4E0C6E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2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DC61004-2B8A-485C-BBF3-08979E631A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F0AEFC8-E93B-4F81-BDD8-18DFDBFD4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007F149-1C62-44C6-9F6F-A6582932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B80CAB2-4820-475E-86C9-C8C8C5162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6A4F5D-6950-4679-9FD0-D832343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535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94D0C6-5AFE-455B-A9FB-82AB7D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88C295-45CE-48AA-8B0A-27497741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98423E0-BE05-4156-9F18-9500C9EC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149D03-E150-492F-928C-28D3018E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DFB014-8711-40B0-8423-D4F893A9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9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122AE-F417-4981-8050-DC4DF8F4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28432A-1055-4D8F-B0C5-93D0AAB30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9DF79A8-0884-4643-8D90-1D69E564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DE19C6-6725-45D3-9810-8A68CE33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5295E2-0484-4670-BD21-625E3471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04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3725E5-9540-4938-8DAB-454390B9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CBE1BB-0CB0-4240-B1DC-E5733D47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488668-1EB8-45D6-A7F8-79206EB25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4E076E-F4CE-43AC-A034-D5D688E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04C847-81CE-4298-87F5-A0A7EC0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360D87D-CE19-4B2E-A19A-DE608A7B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511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723C3-FDBA-4D3E-96A3-91345C65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78218C-07CB-416F-AFDC-DFE63FD4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CF86047-BE30-4734-A56C-663D0BC4F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BE115EA-D737-4723-99FB-F7787981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195AEA4-2639-4567-9B37-1F970969A1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F71E91-A6D8-4D7E-A8D3-82977E3A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A8FEC59-EEA3-4DA3-AB4C-F89516734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B1EE0AF-45B9-4C0D-A027-43DF274F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9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23793-193E-487E-AA2F-2C5EF94E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4CE5C7-F6F9-4C95-B635-22E3E084E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6D7CF91-C79D-4F83-8750-14C6D075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672DE8-B232-4E15-94C6-4525FBF1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789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56A2FB2-E9B9-406A-96CD-D95AD0BA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940F118-DAF5-4318-B33D-261D8EF7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9290F1-2E5C-430A-BFDF-C7CBD078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262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309D77-3366-4A3D-8BA2-09EDE94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8E6C2B-BB31-4525-9BD3-CB8A8118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55D627-B5FE-4E7D-BAEE-A62C5255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0C365E-BA45-415A-A123-FF5B9833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552C95E-7F90-4BC2-99FA-AEEFF3D8B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613431A-E5CF-48EE-B080-069094F43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944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82B5F9-5C19-40E2-87E2-AA270ECA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88E76DD-03E7-4CAB-95CE-B1909D27A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FF0230-7841-4C52-8733-9CBEFA5E9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296B352-69FC-4836-A777-9492DBC2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5FFF1CC-5856-4010-9547-C97B7BCB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BC29C2-BBFE-4605-B585-97CF1DBA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214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393E858-B7DA-4A92-9012-1E72BBD6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38D32-1583-4298-B307-5E285BA0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4B1DA00-5464-4BF1-86C3-03CFCF53A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C2A0-331E-46C8-9886-FB9F34F06712}" type="datetimeFigureOut">
              <a:rPr lang="tr-TR" smtClean="0"/>
              <a:t>16.09.2020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642197-0D27-4FA3-A5FE-5EE8423F3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7F704D2-F894-4359-8283-952066B720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C9875-42DC-46F0-9B12-9D1BCCE0B47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637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21BA958-8180-45CF-B8D7-1DF5722AA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BB1DB04-0766-4601-AF05-7A1C39B2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B7A3E8A-41D9-4F59-A502-34E224FD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8DFA5D5-2833-4ED5-9DE2-B24990276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7AAAF0F-8376-4719-83A5-0A5E0241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F44E0EF-FDB0-422C-A47A-FE943CB6206E}"/>
              </a:ext>
            </a:extLst>
          </p:cNvPr>
          <p:cNvSpPr txBox="1"/>
          <p:nvPr/>
        </p:nvSpPr>
        <p:spPr>
          <a:xfrm>
            <a:off x="6738424" y="4572000"/>
            <a:ext cx="4306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Sadece 3 </a:t>
            </a:r>
            <a:r>
              <a:rPr lang="tr-TR" dirty="0" err="1"/>
              <a:t>lerden</a:t>
            </a:r>
            <a:r>
              <a:rPr lang="tr-TR" dirty="0"/>
              <a:t> oluşan matris oluşturur.</a:t>
            </a:r>
          </a:p>
          <a:p>
            <a:r>
              <a:rPr lang="tr-TR" dirty="0"/>
              <a:t>(3, 5) oluşturulacak olan matrisin boyutudur.</a:t>
            </a:r>
          </a:p>
        </p:txBody>
      </p:sp>
    </p:spTree>
    <p:extLst>
      <p:ext uri="{BB962C8B-B14F-4D97-AF65-F5344CB8AC3E}">
        <p14:creationId xmlns:p14="http://schemas.microsoft.com/office/powerpoint/2010/main" val="326339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47636E6-39C9-40B4-ADEE-B7B1D4D0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8971665-D7C0-4256-9045-30E7E951A14D}"/>
              </a:ext>
            </a:extLst>
          </p:cNvPr>
          <p:cNvSpPr txBox="1"/>
          <p:nvPr/>
        </p:nvSpPr>
        <p:spPr>
          <a:xfrm>
            <a:off x="6260124" y="1499101"/>
            <a:ext cx="5130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0 ile 31 arasındaki sayıları 3'er arttırarak doğrusal bir </a:t>
            </a:r>
          </a:p>
          <a:p>
            <a:r>
              <a:rPr lang="tr-TR" dirty="0"/>
              <a:t>dizi oluşturur.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B22CA1D-489C-490F-9A6B-252EB9E17C47}"/>
              </a:ext>
            </a:extLst>
          </p:cNvPr>
          <p:cNvSpPr txBox="1"/>
          <p:nvPr/>
        </p:nvSpPr>
        <p:spPr>
          <a:xfrm>
            <a:off x="6443004" y="2321169"/>
            <a:ext cx="5179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İki değer arasında istenildiği kadar değer üretir. 0 ile 1</a:t>
            </a:r>
          </a:p>
          <a:p>
            <a:r>
              <a:rPr lang="tr-TR" dirty="0"/>
              <a:t>arsında 10 tane değer oluşturur.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CF9FA32-5F76-4C5F-BAC8-D9C8C065AD2E}"/>
              </a:ext>
            </a:extLst>
          </p:cNvPr>
          <p:cNvSpPr txBox="1"/>
          <p:nvPr/>
        </p:nvSpPr>
        <p:spPr>
          <a:xfrm>
            <a:off x="8201301" y="3351181"/>
            <a:ext cx="368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Belirli bir dağılım yapısına uygun</a:t>
            </a:r>
          </a:p>
          <a:p>
            <a:r>
              <a:rPr lang="tr-TR" dirty="0"/>
              <a:t>matris oluşturur. 10 ortalama, 4 ise standart sapmadır. İki boyutlu matris</a:t>
            </a:r>
          </a:p>
          <a:p>
            <a:r>
              <a:rPr lang="tr-TR" dirty="0"/>
              <a:t>oluşturur.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3C4C0E68-0359-4440-A964-DFF3109E2572}"/>
              </a:ext>
            </a:extLst>
          </p:cNvPr>
          <p:cNvSpPr txBox="1"/>
          <p:nvPr/>
        </p:nvSpPr>
        <p:spPr>
          <a:xfrm>
            <a:off x="5877725" y="4989567"/>
            <a:ext cx="5009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Integer</a:t>
            </a:r>
            <a:r>
              <a:rPr lang="tr-TR" dirty="0"/>
              <a:t> değerlerden rastgele veri oluşturur.</a:t>
            </a:r>
          </a:p>
          <a:p>
            <a:r>
              <a:rPr lang="tr-TR" dirty="0"/>
              <a:t>0 ile 10 arasındaki değerlerde 3x3 iki boyutlu matris</a:t>
            </a:r>
          </a:p>
          <a:p>
            <a:r>
              <a:rPr lang="tr-TR" dirty="0"/>
              <a:t>oluşturur.</a:t>
            </a:r>
          </a:p>
        </p:txBody>
      </p:sp>
    </p:spTree>
    <p:extLst>
      <p:ext uri="{BB962C8B-B14F-4D97-AF65-F5344CB8AC3E}">
        <p14:creationId xmlns:p14="http://schemas.microsoft.com/office/powerpoint/2010/main" val="3575581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8F890BC-47B2-4DA5-8ED9-6439B851B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EC5B9E8-B3A8-4A65-8B4E-53573887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02544E2-738F-416E-BC0A-899602F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94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AF25E74-CF3D-4004-B909-A07972E6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2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57B2082-0F53-42EF-ABDA-5257E357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3DD7079-CAA7-469E-9A7E-44E24545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1F1C9BC-B043-4850-9B2E-0C8BB188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103565B-4369-43C5-853B-A7F46640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0D93060-197F-482A-A231-55C3CD3C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EA00FB7-1D4C-4669-A2D1-50CD70E7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4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42C8966-23EC-46EF-B22F-46CF4B345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9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740E6F3-148B-4834-B57B-F25E3081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2643077-80FD-4322-9896-4CC50BFB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E2040D50-61B2-46B1-9E3B-7029341B0C2D}"/>
              </a:ext>
            </a:extLst>
          </p:cNvPr>
          <p:cNvSpPr txBox="1"/>
          <p:nvPr/>
        </p:nvSpPr>
        <p:spPr>
          <a:xfrm>
            <a:off x="5442155" y="2462981"/>
            <a:ext cx="6292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sort</a:t>
            </a:r>
            <a:r>
              <a:rPr lang="tr-TR" dirty="0"/>
              <a:t>() metodunu kütüphane adı ile kullanmak asıl verinin yapısını </a:t>
            </a:r>
          </a:p>
          <a:p>
            <a:r>
              <a:rPr lang="tr-TR" dirty="0"/>
              <a:t>değiştirmez.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0E05E6A-4DC6-437D-AA55-98C12A7D8BAE}"/>
              </a:ext>
            </a:extLst>
          </p:cNvPr>
          <p:cNvSpPr txBox="1"/>
          <p:nvPr/>
        </p:nvSpPr>
        <p:spPr>
          <a:xfrm>
            <a:off x="5442154" y="4084880"/>
            <a:ext cx="6312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sort</a:t>
            </a:r>
            <a:r>
              <a:rPr lang="tr-TR" dirty="0"/>
              <a:t>() metodunun değişken adı ile kullanılması asıl verinin yapısını</a:t>
            </a:r>
          </a:p>
          <a:p>
            <a:r>
              <a:rPr lang="tr-TR" dirty="0"/>
              <a:t>değiştirmektedir.</a:t>
            </a:r>
          </a:p>
        </p:txBody>
      </p:sp>
    </p:spTree>
    <p:extLst>
      <p:ext uri="{BB962C8B-B14F-4D97-AF65-F5344CB8AC3E}">
        <p14:creationId xmlns:p14="http://schemas.microsoft.com/office/powerpoint/2010/main" val="379756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52B870F-32B8-4926-A9AB-55E929C2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7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2819D94-70C5-4645-9DB4-A3D4938F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12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09E116F-D86D-4D2E-B9B1-122C786A1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E8CE45-5B20-48B0-AB1D-86BD477D7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8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7ED1934-D427-40CF-BD7D-7F7588E9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59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94BDDF1-4170-47AC-8593-5C7CEAD72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17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196B315-70CA-48D5-BDDC-7FD7E564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171DC1A-2AB8-4FBB-9D38-71638D3C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16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1C3317B-F126-4964-AED5-5B99D670F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1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C4EE166-3D17-472B-B2A4-E4CCFC930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53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81662E8D-CD97-4F75-BB20-10A8D9374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3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0A44C828-1FB4-4F74-8732-37F4086A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C69B220-F2EB-4C39-918B-32F26F53E011}"/>
              </a:ext>
            </a:extLst>
          </p:cNvPr>
          <p:cNvSpPr txBox="1"/>
          <p:nvPr/>
        </p:nvSpPr>
        <p:spPr>
          <a:xfrm>
            <a:off x="6872748" y="2153265"/>
            <a:ext cx="48997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Oluşturulan alt küme elemanlarında değişiklik</a:t>
            </a:r>
          </a:p>
          <a:p>
            <a:r>
              <a:rPr lang="tr-TR" dirty="0"/>
              <a:t>yapıldığında, ana matriste de değişiklik olmaktadır.</a:t>
            </a:r>
          </a:p>
          <a:p>
            <a:endParaRPr lang="tr-TR" dirty="0"/>
          </a:p>
          <a:p>
            <a:r>
              <a:rPr lang="tr-TR" dirty="0"/>
              <a:t>Bunun olmaması için alt kümeler oluşturulurken</a:t>
            </a:r>
          </a:p>
          <a:p>
            <a:r>
              <a:rPr lang="tr-TR" dirty="0" err="1"/>
              <a:t>copy</a:t>
            </a:r>
            <a:r>
              <a:rPr lang="tr-TR" dirty="0"/>
              <a:t>() metodu kullanılır.</a:t>
            </a:r>
          </a:p>
        </p:txBody>
      </p:sp>
    </p:spTree>
    <p:extLst>
      <p:ext uri="{BB962C8B-B14F-4D97-AF65-F5344CB8AC3E}">
        <p14:creationId xmlns:p14="http://schemas.microsoft.com/office/powerpoint/2010/main" val="1462905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9907ACAB-7F3A-493C-B7B8-6D91DA3A3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57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ED16136-B1A2-43E9-8993-0A694521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982252B-DF66-4DBF-A179-BE358B648F0C}"/>
              </a:ext>
            </a:extLst>
          </p:cNvPr>
          <p:cNvSpPr txBox="1"/>
          <p:nvPr/>
        </p:nvSpPr>
        <p:spPr>
          <a:xfrm>
            <a:off x="6725264" y="3428999"/>
            <a:ext cx="47023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Fancy</a:t>
            </a:r>
            <a:r>
              <a:rPr lang="tr-TR" dirty="0"/>
              <a:t> : Fantastik, büyüleyici</a:t>
            </a:r>
          </a:p>
          <a:p>
            <a:endParaRPr lang="tr-TR" dirty="0"/>
          </a:p>
          <a:p>
            <a:r>
              <a:rPr lang="tr-TR" dirty="0"/>
              <a:t>İlerleyen bölümlerde kullanılacak en önemli</a:t>
            </a:r>
          </a:p>
          <a:p>
            <a:r>
              <a:rPr lang="tr-TR" dirty="0"/>
              <a:t>kavramlardan birisidir.</a:t>
            </a:r>
          </a:p>
          <a:p>
            <a:endParaRPr lang="tr-TR" dirty="0"/>
          </a:p>
          <a:p>
            <a:r>
              <a:rPr lang="tr-TR" dirty="0" err="1"/>
              <a:t>Pandas</a:t>
            </a:r>
            <a:r>
              <a:rPr lang="tr-TR" dirty="0"/>
              <a:t> </a:t>
            </a:r>
            <a:r>
              <a:rPr lang="tr-TR" dirty="0" err="1"/>
              <a:t>dataframelerinde</a:t>
            </a:r>
            <a:r>
              <a:rPr lang="tr-TR" dirty="0"/>
              <a:t> ve </a:t>
            </a:r>
            <a:r>
              <a:rPr lang="tr-TR" dirty="0" err="1"/>
              <a:t>numpy</a:t>
            </a:r>
            <a:r>
              <a:rPr lang="tr-TR" dirty="0"/>
              <a:t> </a:t>
            </a:r>
            <a:r>
              <a:rPr lang="tr-TR" dirty="0" err="1"/>
              <a:t>arraylerinde</a:t>
            </a:r>
            <a:endParaRPr lang="tr-TR" dirty="0"/>
          </a:p>
          <a:p>
            <a:r>
              <a:rPr lang="tr-TR" dirty="0"/>
              <a:t>daha ileri düzey eleman seçme imkanı </a:t>
            </a:r>
          </a:p>
          <a:p>
            <a:r>
              <a:rPr lang="tr-TR" dirty="0"/>
              <a:t>vermektedir.</a:t>
            </a:r>
          </a:p>
        </p:txBody>
      </p:sp>
    </p:spTree>
    <p:extLst>
      <p:ext uri="{BB962C8B-B14F-4D97-AF65-F5344CB8AC3E}">
        <p14:creationId xmlns:p14="http://schemas.microsoft.com/office/powerpoint/2010/main" val="26492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DE4EAA8-0909-48E1-B79D-6BE37114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7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34369F14-009E-4956-8032-8E058096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A3D71B7-AE98-4A48-B16E-3CEC877A2095}"/>
              </a:ext>
            </a:extLst>
          </p:cNvPr>
          <p:cNvSpPr txBox="1"/>
          <p:nvPr/>
        </p:nvSpPr>
        <p:spPr>
          <a:xfrm>
            <a:off x="6946490" y="1696065"/>
            <a:ext cx="506234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Fancy</a:t>
            </a:r>
            <a:r>
              <a:rPr lang="tr-TR" dirty="0"/>
              <a:t> </a:t>
            </a:r>
            <a:r>
              <a:rPr lang="tr-TR" dirty="0" err="1"/>
              <a:t>indexleme</a:t>
            </a:r>
            <a:r>
              <a:rPr lang="tr-TR" dirty="0"/>
              <a:t> farklı, yani özel bir yöntem değildir.</a:t>
            </a:r>
          </a:p>
          <a:p>
            <a:endParaRPr lang="tr-TR" dirty="0"/>
          </a:p>
          <a:p>
            <a:r>
              <a:rPr lang="tr-TR" dirty="0"/>
              <a:t>Uygulama çok fazla verinin bulunduğu dizilerle</a:t>
            </a:r>
          </a:p>
          <a:p>
            <a:r>
              <a:rPr lang="tr-TR" dirty="0"/>
              <a:t>kolaylık sağlar.</a:t>
            </a:r>
          </a:p>
          <a:p>
            <a:endParaRPr lang="tr-TR" dirty="0"/>
          </a:p>
          <a:p>
            <a:r>
              <a:rPr lang="tr-TR" dirty="0"/>
              <a:t>Örnekte ulaşılacak </a:t>
            </a:r>
            <a:r>
              <a:rPr lang="tr-TR" dirty="0" err="1"/>
              <a:t>indexler</a:t>
            </a:r>
            <a:r>
              <a:rPr lang="tr-TR" dirty="0"/>
              <a:t> </a:t>
            </a:r>
            <a:r>
              <a:rPr lang="tr-TR" dirty="0" err="1"/>
              <a:t>al_getir</a:t>
            </a:r>
            <a:r>
              <a:rPr lang="tr-TR" dirty="0"/>
              <a:t> listesine</a:t>
            </a:r>
          </a:p>
          <a:p>
            <a:r>
              <a:rPr lang="tr-TR" dirty="0"/>
              <a:t>eklenmiş;</a:t>
            </a:r>
          </a:p>
          <a:p>
            <a:endParaRPr lang="tr-TR" dirty="0"/>
          </a:p>
          <a:p>
            <a:r>
              <a:rPr lang="tr-TR" dirty="0"/>
              <a:t>sonrasında v dizisine </a:t>
            </a:r>
            <a:r>
              <a:rPr lang="tr-TR" dirty="0" err="1"/>
              <a:t>al_getir</a:t>
            </a:r>
            <a:r>
              <a:rPr lang="tr-TR" dirty="0"/>
              <a:t> listesi </a:t>
            </a:r>
            <a:r>
              <a:rPr lang="tr-TR" dirty="0" err="1"/>
              <a:t>index</a:t>
            </a:r>
            <a:r>
              <a:rPr lang="tr-TR" dirty="0"/>
              <a:t> olarak </a:t>
            </a:r>
          </a:p>
          <a:p>
            <a:r>
              <a:rPr lang="tr-TR" dirty="0"/>
              <a:t>verilerek </a:t>
            </a:r>
            <a:r>
              <a:rPr lang="tr-TR" dirty="0" err="1"/>
              <a:t>al_getir</a:t>
            </a:r>
            <a:r>
              <a:rPr lang="tr-TR" dirty="0"/>
              <a:t> listesindeki </a:t>
            </a:r>
            <a:r>
              <a:rPr lang="tr-TR" dirty="0" err="1"/>
              <a:t>index</a:t>
            </a:r>
            <a:r>
              <a:rPr lang="tr-TR" dirty="0"/>
              <a:t> numaralarına </a:t>
            </a:r>
          </a:p>
          <a:p>
            <a:r>
              <a:rPr lang="tr-TR" dirty="0"/>
              <a:t>karşılık gelen verilere erişilmiştir.</a:t>
            </a:r>
          </a:p>
        </p:txBody>
      </p:sp>
    </p:spTree>
    <p:extLst>
      <p:ext uri="{BB962C8B-B14F-4D97-AF65-F5344CB8AC3E}">
        <p14:creationId xmlns:p14="http://schemas.microsoft.com/office/powerpoint/2010/main" val="2204294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9D9D8B2-13C4-4298-960A-4B198708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98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C4BD4F4-9471-4804-BF24-C907A601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84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3A2F0B1-1E79-45E6-A357-B3039056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8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1A35420-6E94-4ADE-98E3-91B0456F8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39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BC5CC26-851A-470D-B34F-9845DABA6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ED5422D-24B7-484D-8CD5-B387BB50203E}"/>
              </a:ext>
            </a:extLst>
          </p:cNvPr>
          <p:cNvSpPr txBox="1"/>
          <p:nvPr/>
        </p:nvSpPr>
        <p:spPr>
          <a:xfrm>
            <a:off x="7034980" y="3539612"/>
            <a:ext cx="4513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Kullanılan matematiksel operatörler aslında,</a:t>
            </a:r>
          </a:p>
          <a:p>
            <a:r>
              <a:rPr lang="tr-TR" dirty="0"/>
              <a:t>arka planda </a:t>
            </a:r>
            <a:r>
              <a:rPr lang="tr-TR" dirty="0" err="1"/>
              <a:t>numpy</a:t>
            </a:r>
            <a:r>
              <a:rPr lang="tr-TR" dirty="0"/>
              <a:t> a ait olan </a:t>
            </a:r>
            <a:r>
              <a:rPr lang="tr-TR" dirty="0" err="1"/>
              <a:t>ufunc</a:t>
            </a:r>
            <a:r>
              <a:rPr lang="tr-TR" dirty="0"/>
              <a:t> metotlarına karşılık gelir. Yani </a:t>
            </a:r>
            <a:r>
              <a:rPr lang="tr-TR" dirty="0" err="1"/>
              <a:t>ufunc</a:t>
            </a:r>
            <a:r>
              <a:rPr lang="tr-TR" dirty="0"/>
              <a:t> fonksiyonları arka planda çalışarak sonuçları üretir.</a:t>
            </a:r>
          </a:p>
        </p:txBody>
      </p:sp>
    </p:spTree>
    <p:extLst>
      <p:ext uri="{BB962C8B-B14F-4D97-AF65-F5344CB8AC3E}">
        <p14:creationId xmlns:p14="http://schemas.microsoft.com/office/powerpoint/2010/main" val="1168081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30FBB01-5EF2-43F8-8916-51E10A86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B9124CC-BA44-4329-A40F-A4D78AF99CED}"/>
              </a:ext>
            </a:extLst>
          </p:cNvPr>
          <p:cNvSpPr txBox="1"/>
          <p:nvPr/>
        </p:nvSpPr>
        <p:spPr>
          <a:xfrm>
            <a:off x="7006845" y="1951671"/>
            <a:ext cx="4513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Kullanılan matematiksel operatörler aslında,</a:t>
            </a:r>
          </a:p>
          <a:p>
            <a:r>
              <a:rPr lang="tr-TR" dirty="0"/>
              <a:t>arka planda </a:t>
            </a:r>
            <a:r>
              <a:rPr lang="tr-TR" dirty="0" err="1"/>
              <a:t>numpy</a:t>
            </a:r>
            <a:r>
              <a:rPr lang="tr-TR" dirty="0"/>
              <a:t> a ait olan </a:t>
            </a:r>
            <a:r>
              <a:rPr lang="tr-TR" dirty="0" err="1"/>
              <a:t>ufunc</a:t>
            </a:r>
            <a:r>
              <a:rPr lang="tr-TR" dirty="0"/>
              <a:t> metotlarına karşılık gelir. Yani </a:t>
            </a:r>
            <a:r>
              <a:rPr lang="tr-TR" dirty="0" err="1"/>
              <a:t>ufunc</a:t>
            </a:r>
            <a:r>
              <a:rPr lang="tr-TR" dirty="0"/>
              <a:t> fonksiyonları arka planda çalışarak sonuçları üretir.</a:t>
            </a:r>
          </a:p>
        </p:txBody>
      </p:sp>
    </p:spTree>
    <p:extLst>
      <p:ext uri="{BB962C8B-B14F-4D97-AF65-F5344CB8AC3E}">
        <p14:creationId xmlns:p14="http://schemas.microsoft.com/office/powerpoint/2010/main" val="1119899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EEDA237-7649-4710-9193-3DCF27AB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74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3951E0F-B3FB-4B46-AB1E-DD04BDE79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86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71B1C00C-D05E-44AE-B67B-17BC6988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66D0E6AC-301B-4D24-80D5-0721B047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9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5AF4F29-5C5F-4348-9BF9-F6604B3A5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A528FD9D-EA82-4552-BC4F-08F54D8B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37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0711B3C-65F8-432A-BB58-18294002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23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672A366-62C7-4A2D-A770-30F03B66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802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9643E12-CADF-44F3-A9E5-2D68FFC08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7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31DB3FE-A2F5-4618-96C2-9991E1AC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8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0A005AA-E6A5-4023-9622-DB322EECB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B29C6D5E-F733-46BC-81B6-81A73DBD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04A7AD2B-4BE2-49F6-8901-A4C10EDF5996}"/>
              </a:ext>
            </a:extLst>
          </p:cNvPr>
          <p:cNvSpPr txBox="1"/>
          <p:nvPr/>
        </p:nvSpPr>
        <p:spPr>
          <a:xfrm flipH="1">
            <a:off x="1668042" y="4748981"/>
            <a:ext cx="2252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listelerin yapısı</a:t>
            </a:r>
          </a:p>
          <a:p>
            <a:r>
              <a:rPr lang="tr-TR" dirty="0"/>
              <a:t>Birden fazla türde veri tutabilir ve her verinin tür bilgisini içerir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90F0515-091A-4F68-AEC4-1E7118441540}"/>
              </a:ext>
            </a:extLst>
          </p:cNvPr>
          <p:cNvSpPr txBox="1"/>
          <p:nvPr/>
        </p:nvSpPr>
        <p:spPr>
          <a:xfrm flipH="1">
            <a:off x="6292169" y="4748980"/>
            <a:ext cx="3384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numpy</a:t>
            </a:r>
            <a:r>
              <a:rPr lang="tr-TR" b="1" dirty="0"/>
              <a:t> yapısı</a:t>
            </a:r>
          </a:p>
          <a:p>
            <a:r>
              <a:rPr lang="tr-TR" dirty="0"/>
              <a:t>Tek türde veri tutar.</a:t>
            </a:r>
          </a:p>
          <a:p>
            <a:r>
              <a:rPr lang="tr-TR" dirty="0"/>
              <a:t>Bu yüzden veri saklamada çok ciddi bir performans sunar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E77E2D7-CCBD-4743-83F6-46A6C81FBCAC}"/>
              </a:ext>
            </a:extLst>
          </p:cNvPr>
          <p:cNvSpPr txBox="1"/>
          <p:nvPr/>
        </p:nvSpPr>
        <p:spPr>
          <a:xfrm>
            <a:off x="4065563" y="1167618"/>
            <a:ext cx="360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NUMPY İLE VERİMLİ VERİ SAKLAMA</a:t>
            </a:r>
          </a:p>
        </p:txBody>
      </p:sp>
    </p:spTree>
    <p:extLst>
      <p:ext uri="{BB962C8B-B14F-4D97-AF65-F5344CB8AC3E}">
        <p14:creationId xmlns:p14="http://schemas.microsoft.com/office/powerpoint/2010/main" val="299992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4A54F4BE-6665-4184-8BC4-D941CA33B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291</Words>
  <Application>Microsoft Office PowerPoint</Application>
  <PresentationFormat>Geniş ekran</PresentationFormat>
  <Paragraphs>50</Paragraphs>
  <Slides>54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Celal Aksu</dc:creator>
  <cp:lastModifiedBy>Celal Aksu</cp:lastModifiedBy>
  <cp:revision>32</cp:revision>
  <dcterms:created xsi:type="dcterms:W3CDTF">2020-08-31T17:42:26Z</dcterms:created>
  <dcterms:modified xsi:type="dcterms:W3CDTF">2020-09-16T19:00:01Z</dcterms:modified>
</cp:coreProperties>
</file>